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</p:sldIdLst>
  <p:sldSz cx="7561263" cy="10693400"/>
  <p:notesSz cx="6858000" cy="9144000"/>
  <p:defaultTextStyle>
    <a:defPPr>
      <a:defRPr lang="en-US"/>
    </a:defPPr>
    <a:lvl1pPr marL="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0" d="100"/>
          <a:sy n="110" d="100"/>
        </p:scale>
        <p:origin x="-546" y="1566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" y="0"/>
            <a:ext cx="7560000" cy="1069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76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8063" y="2495128"/>
            <a:ext cx="6805137" cy="7057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063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BAA07151-784D-4E90-B4EE-6F72BE5725A3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432" y="9911199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18905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90CCACE3-CCCB-47CF-A536-61DF6C8C05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7817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11436" y="618831"/>
            <a:ext cx="1275964" cy="13178626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3548" y="618831"/>
            <a:ext cx="3701869" cy="131786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063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BAA07151-784D-4E90-B4EE-6F72BE5725A3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432" y="9911199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18905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90CCACE3-CCCB-47CF-A536-61DF6C8C05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384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095" y="3321886"/>
            <a:ext cx="6427074" cy="22921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5229054F-DCCF-4CDA-AA31-86E21BD2C1AB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166DA-8106-40D0-8CC7-F54A9D8C14F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876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095" y="3321886"/>
            <a:ext cx="6427074" cy="22921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5229054F-DCCF-4CDA-AA31-86E21BD2C1AB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166DA-8106-40D0-8CC7-F54A9D8C14F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55" y="9235132"/>
            <a:ext cx="2844115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81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5229054F-DCCF-4CDA-AA31-86E21BD2C1AB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166DA-8106-40D0-8CC7-F54A9D8C14F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770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287" y="6871500"/>
            <a:ext cx="6427074" cy="2123828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5229054F-DCCF-4CDA-AA31-86E21BD2C1AB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166DA-8106-40D0-8CC7-F54A9D8C14F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060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2428" y="3891210"/>
            <a:ext cx="2750147" cy="1100281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88595" y="3891210"/>
            <a:ext cx="2751460" cy="1100281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5229054F-DCCF-4CDA-AA31-86E21BD2C1AB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166DA-8106-40D0-8CC7-F54A9D8C14F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902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8063" y="3391194"/>
            <a:ext cx="3340871" cy="616108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5229054F-DCCF-4CDA-AA31-86E21BD2C1AB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166DA-8106-40D0-8CC7-F54A9D8C14F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261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5229054F-DCCF-4CDA-AA31-86E21BD2C1AB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166DA-8106-40D0-8CC7-F54A9D8C14F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2723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5229054F-DCCF-4CDA-AA31-86E21BD2C1AB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166DA-8106-40D0-8CC7-F54A9D8C14F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178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063" y="2495128"/>
            <a:ext cx="6805137" cy="70571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063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BAA07151-784D-4E90-B4EE-6F72BE5725A3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432" y="9911199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18905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90CCACE3-CCCB-47CF-A536-61DF6C8C05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139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6244" y="425756"/>
            <a:ext cx="4226956" cy="912652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5229054F-DCCF-4CDA-AA31-86E21BD2C1AB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166DA-8106-40D0-8CC7-F54A9D8C14F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1832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5229054F-DCCF-4CDA-AA31-86E21BD2C1AB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166DA-8106-40D0-8CC7-F54A9D8C14F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086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5229054F-DCCF-4CDA-AA31-86E21BD2C1AB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166DA-8106-40D0-8CC7-F54A9D8C14F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985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534133" y="668338"/>
            <a:ext cx="1405923" cy="1422568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2427" y="668338"/>
            <a:ext cx="4095684" cy="142256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5229054F-DCCF-4CDA-AA31-86E21BD2C1AB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166DA-8106-40D0-8CC7-F54A9D8C14F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598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288" y="6871501"/>
            <a:ext cx="6427074" cy="2123828"/>
          </a:xfrm>
          <a:prstGeom prst="rect">
            <a:avLst/>
          </a:prstGeo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288" y="4532320"/>
            <a:ext cx="6427074" cy="23391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063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BAA07151-784D-4E90-B4EE-6F72BE5725A3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432" y="9911199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18905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90CCACE3-CCCB-47CF-A536-61DF6C8C05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753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3548" y="3604073"/>
            <a:ext cx="2488916" cy="10193385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98485" y="3604073"/>
            <a:ext cx="2488916" cy="10193385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8063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BAA07151-784D-4E90-B4EE-6F72BE5725A3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3432" y="9911199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18905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90CCACE3-CCCB-47CF-A536-61DF6C8C05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13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064" y="2393639"/>
            <a:ext cx="3340871" cy="99755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8064" y="3391194"/>
            <a:ext cx="3340871" cy="6161082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78063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BAA07151-784D-4E90-B4EE-6F72BE5725A3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83432" y="9911199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18905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90CCACE3-CCCB-47CF-A536-61DF6C8C05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350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78063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BAA07151-784D-4E90-B4EE-6F72BE5725A3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83432" y="9911199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18905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90CCACE3-CCCB-47CF-A536-61DF6C8C05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173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8063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BAA07151-784D-4E90-B4EE-6F72BE5725A3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83432" y="9911199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18905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90CCACE3-CCCB-47CF-A536-61DF6C8C05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80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4" y="425755"/>
            <a:ext cx="2487604" cy="1811938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6244" y="425757"/>
            <a:ext cx="4226957" cy="9126521"/>
          </a:xfrm>
          <a:prstGeom prst="rect">
            <a:avLst/>
          </a:prstGeo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4" cy="7314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8063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BAA07151-784D-4E90-B4EE-6F72BE5725A3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3432" y="9911199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18905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90CCACE3-CCCB-47CF-A536-61DF6C8C05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81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2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060" y="8369072"/>
            <a:ext cx="4536758" cy="1254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8063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BAA07151-784D-4E90-B4EE-6F72BE5725A3}" type="datetimeFigureOut">
              <a:rPr lang="en-GB" smtClean="0"/>
              <a:pPr/>
              <a:t>03/10/2017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3432" y="9911199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18905" y="9911199"/>
            <a:ext cx="1764295" cy="569325"/>
          </a:xfrm>
          <a:prstGeom prst="rect">
            <a:avLst/>
          </a:prstGeom>
        </p:spPr>
        <p:txBody>
          <a:bodyPr/>
          <a:lstStyle/>
          <a:p>
            <a:fld id="{90CCACE3-CCCB-47CF-A536-61DF6C8C05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08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tif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tif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" y="0"/>
            <a:ext cx="7560000" cy="1069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6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9569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" y="0"/>
            <a:ext cx="7560000" cy="1069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04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 rot="20749839">
            <a:off x="4085937" y="4076842"/>
            <a:ext cx="3265229" cy="1723606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1433401"/>
              </a:avLst>
            </a:prstTxWarp>
            <a:spAutoFit/>
          </a:bodyPr>
          <a:lstStyle/>
          <a:p>
            <a:r>
              <a:rPr lang="en-US" sz="1600" dirty="0"/>
              <a:t> </a:t>
            </a:r>
            <a:r>
              <a:rPr lang="en-US" sz="1600" dirty="0" smtClean="0"/>
              <a:t>             </a:t>
            </a:r>
            <a:r>
              <a:rPr lang="bs-Latn-BA" sz="1600" dirty="0" smtClean="0"/>
              <a:t>U 8 obrazovnih sistema</a:t>
            </a:r>
            <a:endParaRPr lang="en-GB" sz="1600" dirty="0"/>
          </a:p>
        </p:txBody>
      </p:sp>
      <p:sp>
        <p:nvSpPr>
          <p:cNvPr id="16" name="TextBox 15"/>
          <p:cNvSpPr txBox="1"/>
          <p:nvPr/>
        </p:nvSpPr>
        <p:spPr>
          <a:xfrm rot="1800000">
            <a:off x="541308" y="3744340"/>
            <a:ext cx="2772308" cy="2018255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1433401"/>
              </a:avLst>
            </a:prstTxWarp>
            <a:spAutoFit/>
          </a:bodyPr>
          <a:lstStyle/>
          <a:p>
            <a:r>
              <a:rPr lang="bs-Latn-BA" sz="1400" dirty="0" smtClean="0"/>
              <a:t>U </a:t>
            </a:r>
            <a:r>
              <a:rPr lang="en-US" sz="1400" dirty="0" smtClean="0"/>
              <a:t> </a:t>
            </a:r>
            <a:r>
              <a:rPr lang="en-US" sz="1400" dirty="0"/>
              <a:t>9 </a:t>
            </a:r>
            <a:r>
              <a:rPr lang="bs-Latn-BA" sz="1400" dirty="0" smtClean="0"/>
              <a:t> obrazovnih sistema</a:t>
            </a:r>
            <a:endParaRPr lang="en-GB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314252"/>
            <a:ext cx="7561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400" b="1" dirty="0" smtClean="0"/>
              <a:t>Strani jezici u evropskim školama</a:t>
            </a:r>
            <a:endParaRPr lang="en-GB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746300"/>
            <a:ext cx="75612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1300" b="1" dirty="0" smtClean="0"/>
              <a:t>Savjet Evrope Barselona 2002. godine pozvao je države Evropske Unije da uzmu učešće u procesu učenja učenika najmanje dva strana jezika u što ranijoj dobi</a:t>
            </a:r>
            <a:endParaRPr lang="en-GB" sz="1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6256" y="2250356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400" dirty="0" smtClean="0">
                <a:solidFill>
                  <a:schemeClr val="bg1"/>
                </a:solidFill>
              </a:rPr>
              <a:t>U kojoj dobi učenici moraju početi sa izučavanjem stranih jezika?</a:t>
            </a:r>
            <a:r>
              <a:rPr lang="en-GB" sz="14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 rot="19800000">
            <a:off x="1330334" y="3149903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10 &amp; </a:t>
            </a:r>
            <a:r>
              <a:rPr lang="bs-Latn-BA" sz="1200" b="1" dirty="0" smtClean="0">
                <a:solidFill>
                  <a:schemeClr val="bg1"/>
                </a:solidFill>
              </a:rPr>
              <a:t>više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244709">
            <a:off x="2148219" y="3212342"/>
            <a:ext cx="7800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baseline="30000">
                <a:solidFill>
                  <a:schemeClr val="bg1"/>
                </a:solidFill>
              </a:defRPr>
            </a:lvl1pPr>
          </a:lstStyle>
          <a:p>
            <a:r>
              <a:rPr lang="bs-Latn-BA" sz="1200" baseline="0" dirty="0" smtClean="0"/>
              <a:t>prije</a:t>
            </a:r>
            <a:r>
              <a:rPr lang="fr-BE" sz="1200" baseline="0" dirty="0" smtClean="0"/>
              <a:t> </a:t>
            </a:r>
            <a:r>
              <a:rPr lang="fr-BE" sz="1200" baseline="0" dirty="0"/>
              <a:t>6</a:t>
            </a:r>
            <a:endParaRPr lang="en-GB" sz="1200" baseline="0" dirty="0"/>
          </a:p>
        </p:txBody>
      </p:sp>
      <p:sp>
        <p:nvSpPr>
          <p:cNvPr id="10" name="TextBox 9"/>
          <p:cNvSpPr txBox="1"/>
          <p:nvPr/>
        </p:nvSpPr>
        <p:spPr>
          <a:xfrm>
            <a:off x="1390892" y="3829338"/>
            <a:ext cx="16434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s-Latn-BA" dirty="0" smtClean="0"/>
              <a:t> Početak</a:t>
            </a:r>
          </a:p>
          <a:p>
            <a:pPr algn="ctr"/>
            <a:r>
              <a:rPr lang="bs-Latn-BA" dirty="0" smtClean="0"/>
              <a:t>učenja  prvog </a:t>
            </a:r>
          </a:p>
          <a:p>
            <a:pPr algn="ctr"/>
            <a:r>
              <a:rPr lang="bs-Latn-BA" dirty="0" smtClean="0"/>
              <a:t>stranog jezika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46137" y="3829338"/>
            <a:ext cx="17811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s-Latn-BA" dirty="0" smtClean="0"/>
              <a:t>Početak</a:t>
            </a:r>
          </a:p>
          <a:p>
            <a:pPr algn="ctr"/>
            <a:r>
              <a:rPr lang="bs-Latn-BA" dirty="0" smtClean="0"/>
              <a:t> učenja drugog </a:t>
            </a:r>
          </a:p>
          <a:p>
            <a:pPr algn="ctr"/>
            <a:r>
              <a:rPr lang="bs-Latn-BA" dirty="0" smtClean="0"/>
              <a:t>stranog jezika </a:t>
            </a:r>
          </a:p>
        </p:txBody>
      </p:sp>
      <p:sp>
        <p:nvSpPr>
          <p:cNvPr id="12" name="TextBox 11"/>
          <p:cNvSpPr txBox="1"/>
          <p:nvPr/>
        </p:nvSpPr>
        <p:spPr>
          <a:xfrm rot="19135155">
            <a:off x="4574229" y="3276065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baseline="30000" dirty="0" smtClean="0">
                <a:solidFill>
                  <a:schemeClr val="bg1"/>
                </a:solidFill>
              </a:rPr>
              <a:t>14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baseline="30000" dirty="0" smtClean="0">
                <a:solidFill>
                  <a:schemeClr val="bg1"/>
                </a:solidFill>
              </a:rPr>
              <a:t>&amp; </a:t>
            </a:r>
            <a:r>
              <a:rPr lang="bs-Latn-BA" b="1" baseline="30000" dirty="0" smtClean="0">
                <a:solidFill>
                  <a:schemeClr val="bg1"/>
                </a:solidFill>
              </a:rPr>
              <a:t>više</a:t>
            </a:r>
            <a:endParaRPr lang="en-US" b="1" baseline="300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39903" y="5980658"/>
            <a:ext cx="1768433" cy="6417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5000"/>
              </a:lnSpc>
            </a:pPr>
            <a:r>
              <a:rPr lang="bs-Latn-BA" sz="1000" dirty="0" smtClean="0">
                <a:solidFill>
                  <a:schemeClr val="bg1"/>
                </a:solidFill>
              </a:rPr>
              <a:t>U</a:t>
            </a:r>
            <a:r>
              <a:rPr lang="en-GB" sz="1000" dirty="0" smtClean="0">
                <a:solidFill>
                  <a:schemeClr val="bg1"/>
                </a:solidFill>
              </a:rPr>
              <a:t> </a:t>
            </a:r>
            <a:r>
              <a:rPr lang="en-GB" sz="1200" dirty="0">
                <a:solidFill>
                  <a:schemeClr val="bg1"/>
                </a:solidFill>
              </a:rPr>
              <a:t>19</a:t>
            </a:r>
            <a:r>
              <a:rPr lang="en-GB" sz="1000" dirty="0">
                <a:solidFill>
                  <a:schemeClr val="bg1"/>
                </a:solidFill>
              </a:rPr>
              <a:t> </a:t>
            </a:r>
            <a:r>
              <a:rPr lang="bs-Latn-BA" sz="1000" dirty="0" smtClean="0">
                <a:solidFill>
                  <a:schemeClr val="bg1"/>
                </a:solidFill>
              </a:rPr>
              <a:t>obrazovnih sistema</a:t>
            </a:r>
            <a:r>
              <a:rPr lang="en-GB" sz="1000" dirty="0" smtClean="0">
                <a:solidFill>
                  <a:schemeClr val="bg1"/>
                </a:solidFill>
              </a:rPr>
              <a:t>, </a:t>
            </a:r>
            <a:r>
              <a:rPr lang="en-GB" sz="1000" dirty="0">
                <a:solidFill>
                  <a:schemeClr val="bg1"/>
                </a:solidFill>
              </a:rPr>
              <a:t/>
            </a:r>
            <a:br>
              <a:rPr lang="en-GB" sz="1000" dirty="0">
                <a:solidFill>
                  <a:schemeClr val="bg1"/>
                </a:solidFill>
              </a:rPr>
            </a:br>
            <a:r>
              <a:rPr lang="sr-Latn-BA" sz="1000" dirty="0" smtClean="0">
                <a:solidFill>
                  <a:schemeClr val="bg1"/>
                </a:solidFill>
              </a:rPr>
              <a:t>učenici </a:t>
            </a:r>
            <a:r>
              <a:rPr lang="bs-Latn-BA" sz="1000" dirty="0" smtClean="0">
                <a:solidFill>
                  <a:schemeClr val="bg1"/>
                </a:solidFill>
              </a:rPr>
              <a:t>moraju početi učiti</a:t>
            </a:r>
            <a:r>
              <a:rPr lang="en-GB" sz="1000" dirty="0" smtClean="0">
                <a:solidFill>
                  <a:schemeClr val="bg1"/>
                </a:solidFill>
              </a:rPr>
              <a:t> </a:t>
            </a:r>
            <a:endParaRPr lang="bs-Latn-BA" sz="1000" dirty="0" smtClean="0">
              <a:solidFill>
                <a:schemeClr val="bg1"/>
              </a:solidFill>
            </a:endParaRPr>
          </a:p>
          <a:p>
            <a:pPr>
              <a:lnSpc>
                <a:spcPct val="85000"/>
              </a:lnSpc>
            </a:pPr>
            <a:r>
              <a:rPr lang="bs-Latn-BA" sz="1000" dirty="0" smtClean="0">
                <a:solidFill>
                  <a:schemeClr val="bg1"/>
                </a:solidFill>
              </a:rPr>
              <a:t>strane jezike ranije nego što  </a:t>
            </a:r>
            <a:r>
              <a:rPr lang="en-GB" sz="1000" dirty="0" smtClean="0">
                <a:solidFill>
                  <a:schemeClr val="bg1"/>
                </a:solidFill>
              </a:rPr>
              <a:t>  </a:t>
            </a:r>
            <a:r>
              <a:rPr lang="en-GB" sz="1000" dirty="0">
                <a:solidFill>
                  <a:schemeClr val="bg1"/>
                </a:solidFill>
              </a:rPr>
              <a:t/>
            </a:r>
            <a:br>
              <a:rPr lang="en-GB" sz="1000" dirty="0">
                <a:solidFill>
                  <a:schemeClr val="bg1"/>
                </a:solidFill>
              </a:rPr>
            </a:br>
            <a:r>
              <a:rPr lang="bs-Latn-BA" sz="1000" dirty="0" smtClean="0">
                <a:solidFill>
                  <a:schemeClr val="bg1"/>
                </a:solidFill>
              </a:rPr>
              <a:t>su to činili u </a:t>
            </a:r>
            <a:r>
              <a:rPr lang="en-GB" sz="1000" dirty="0" smtClean="0">
                <a:solidFill>
                  <a:schemeClr val="bg1"/>
                </a:solidFill>
              </a:rPr>
              <a:t>2003 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04860" y="5994772"/>
            <a:ext cx="167545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1000" dirty="0" smtClean="0">
                <a:solidFill>
                  <a:schemeClr val="bg1"/>
                </a:solidFill>
              </a:rPr>
              <a:t>U</a:t>
            </a:r>
            <a:r>
              <a:rPr lang="en-GB" sz="1000" dirty="0" smtClean="0">
                <a:solidFill>
                  <a:schemeClr val="bg1"/>
                </a:solidFill>
              </a:rPr>
              <a:t> </a:t>
            </a:r>
            <a:r>
              <a:rPr lang="en-GB" sz="1100" dirty="0">
                <a:solidFill>
                  <a:schemeClr val="bg1"/>
                </a:solidFill>
              </a:rPr>
              <a:t>11 </a:t>
            </a:r>
            <a:r>
              <a:rPr lang="bs-Latn-BA" sz="1100" dirty="0" smtClean="0">
                <a:solidFill>
                  <a:schemeClr val="bg1"/>
                </a:solidFill>
              </a:rPr>
              <a:t>obrazovnih sistema</a:t>
            </a:r>
            <a:r>
              <a:rPr lang="en-GB" sz="1000" dirty="0" smtClean="0">
                <a:solidFill>
                  <a:schemeClr val="bg1"/>
                </a:solidFill>
              </a:rPr>
              <a:t>, </a:t>
            </a:r>
            <a:r>
              <a:rPr lang="en-GB" sz="1000" dirty="0">
                <a:solidFill>
                  <a:schemeClr val="bg1"/>
                </a:solidFill>
              </a:rPr>
              <a:t/>
            </a:r>
            <a:br>
              <a:rPr lang="en-GB" sz="1000" dirty="0">
                <a:solidFill>
                  <a:schemeClr val="bg1"/>
                </a:solidFill>
              </a:rPr>
            </a:br>
            <a:r>
              <a:rPr lang="bs-Latn-BA" sz="1000" dirty="0" smtClean="0">
                <a:solidFill>
                  <a:schemeClr val="bg1"/>
                </a:solidFill>
              </a:rPr>
              <a:t>učenje drugog stranog jezika</a:t>
            </a:r>
            <a:r>
              <a:rPr lang="en-GB" sz="1000" dirty="0">
                <a:solidFill>
                  <a:schemeClr val="bg1"/>
                </a:solidFill>
              </a:rPr>
              <a:t/>
            </a:r>
            <a:br>
              <a:rPr lang="en-GB" sz="1000" dirty="0">
                <a:solidFill>
                  <a:schemeClr val="bg1"/>
                </a:solidFill>
              </a:rPr>
            </a:br>
            <a:r>
              <a:rPr lang="bs-Latn-BA" sz="1000" dirty="0" smtClean="0">
                <a:solidFill>
                  <a:schemeClr val="bg1"/>
                </a:solidFill>
              </a:rPr>
              <a:t>nije obavezno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2213" y="7074892"/>
            <a:ext cx="30583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400" dirty="0" smtClean="0">
                <a:solidFill>
                  <a:schemeClr val="bg1"/>
                </a:solidFill>
              </a:rPr>
              <a:t>Učenici stručnog obrazovanja</a:t>
            </a:r>
            <a:r>
              <a:rPr lang="en-GB" sz="1400" dirty="0" smtClean="0">
                <a:solidFill>
                  <a:schemeClr val="bg1"/>
                </a:solidFill>
              </a:rPr>
              <a:t/>
            </a:r>
            <a:br>
              <a:rPr lang="en-GB" sz="1400" dirty="0" smtClean="0">
                <a:solidFill>
                  <a:schemeClr val="bg1"/>
                </a:solidFill>
              </a:rPr>
            </a:br>
            <a:r>
              <a:rPr lang="bs-Latn-BA" sz="1400" dirty="0" smtClean="0">
                <a:solidFill>
                  <a:schemeClr val="bg1"/>
                </a:solidFill>
              </a:rPr>
              <a:t>imaju manje mogućnosti za učenje</a:t>
            </a:r>
            <a:r>
              <a:rPr lang="en-GB" sz="1400" dirty="0" smtClean="0">
                <a:solidFill>
                  <a:schemeClr val="bg1"/>
                </a:solidFill>
              </a:rPr>
              <a:t/>
            </a:r>
            <a:br>
              <a:rPr lang="en-GB" sz="1400" dirty="0" smtClean="0">
                <a:solidFill>
                  <a:schemeClr val="bg1"/>
                </a:solidFill>
              </a:rPr>
            </a:br>
            <a:r>
              <a:rPr lang="bs-Latn-BA" sz="1400" dirty="0" smtClean="0">
                <a:solidFill>
                  <a:schemeClr val="bg1"/>
                </a:solidFill>
              </a:rPr>
              <a:t>drugog stranog jezika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98514" y="6786860"/>
            <a:ext cx="30583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aseline="30000">
                <a:solidFill>
                  <a:schemeClr val="bg1"/>
                </a:solidFill>
              </a:defRPr>
            </a:lvl1pPr>
          </a:lstStyle>
          <a:p>
            <a:r>
              <a:rPr lang="bs-Latn-BA" sz="1400" baseline="0" dirty="0" smtClean="0"/>
              <a:t>Jezici koji se najviše uče</a:t>
            </a:r>
            <a:r>
              <a:rPr lang="en-GB" sz="1400" baseline="0" dirty="0" smtClean="0"/>
              <a:t> </a:t>
            </a:r>
            <a:r>
              <a:rPr lang="bs-Latn-BA" sz="1400" baseline="0" dirty="0" smtClean="0"/>
              <a:t>u</a:t>
            </a:r>
            <a:r>
              <a:rPr lang="en-GB" sz="1400" baseline="0" dirty="0" smtClean="0"/>
              <a:t> </a:t>
            </a:r>
            <a:r>
              <a:rPr lang="sr-Latn-BA" sz="1400" baseline="0" dirty="0" smtClean="0"/>
              <a:t>nižem </a:t>
            </a:r>
            <a:r>
              <a:rPr lang="en-GB" sz="1400" baseline="0" dirty="0"/>
              <a:t/>
            </a:r>
            <a:br>
              <a:rPr lang="en-GB" sz="1400" baseline="0" dirty="0"/>
            </a:br>
            <a:r>
              <a:rPr lang="bs-Latn-BA" sz="1400" baseline="0" dirty="0" smtClean="0"/>
              <a:t>srednjem obrazovanju (obrazovanje od 6 do 9 razreda)</a:t>
            </a:r>
            <a:endParaRPr lang="en-GB" sz="1400" baseline="0" dirty="0"/>
          </a:p>
        </p:txBody>
      </p:sp>
      <p:sp>
        <p:nvSpPr>
          <p:cNvPr id="22" name="TextBox 21"/>
          <p:cNvSpPr txBox="1"/>
          <p:nvPr/>
        </p:nvSpPr>
        <p:spPr>
          <a:xfrm>
            <a:off x="4356695" y="8227020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Fr</a:t>
            </a:r>
            <a:r>
              <a:rPr lang="bs-Latn-BA" sz="1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ancuski</a:t>
            </a:r>
            <a:endParaRPr lang="en-GB" sz="1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97188" y="7528426"/>
            <a:ext cx="7116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1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Njemački</a:t>
            </a:r>
            <a:endParaRPr lang="en-GB" sz="1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77021" y="7529315"/>
            <a:ext cx="6896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Španski</a:t>
            </a:r>
            <a:endParaRPr lang="en-GB" sz="1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72919" y="786698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Rus</a:t>
            </a:r>
            <a:r>
              <a:rPr lang="bs-Latn-BA" sz="1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ki</a:t>
            </a:r>
            <a:endParaRPr lang="en-GB" sz="1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16935" y="8515052"/>
            <a:ext cx="58060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9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Talijanski</a:t>
            </a:r>
            <a:endParaRPr lang="en-GB" sz="9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87132" y="9301330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</a:t>
            </a:r>
            <a:r>
              <a:rPr lang="bs-Latn-BA" sz="1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ng</a:t>
            </a:r>
            <a:r>
              <a:rPr lang="fr-BE" sz="1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l</a:t>
            </a:r>
            <a:r>
              <a:rPr lang="bs-Latn-BA" sz="1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eski</a:t>
            </a:r>
            <a:endParaRPr lang="en-GB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00841" y="8443044"/>
            <a:ext cx="85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s-Latn-BA" sz="1400" dirty="0" smtClean="0"/>
              <a:t>Prosjek u</a:t>
            </a:r>
          </a:p>
          <a:p>
            <a:pPr algn="ctr"/>
            <a:r>
              <a:rPr lang="en-US" sz="1400" dirty="0" smtClean="0"/>
              <a:t> </a:t>
            </a:r>
            <a:r>
              <a:rPr lang="en-US" sz="1400" dirty="0"/>
              <a:t>EU</a:t>
            </a:r>
            <a:endParaRPr lang="en-GB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396256" y="9267070"/>
            <a:ext cx="827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1000" dirty="0" smtClean="0"/>
              <a:t>U stručnom</a:t>
            </a:r>
            <a:endParaRPr lang="en-US" sz="1000" b="1" dirty="0" smtClean="0"/>
          </a:p>
          <a:p>
            <a:r>
              <a:rPr lang="bs-Latn-BA" sz="1000" dirty="0" smtClean="0">
                <a:solidFill>
                  <a:schemeClr val="bg1"/>
                </a:solidFill>
              </a:rPr>
              <a:t>obrazovanju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44527" y="8659068"/>
            <a:ext cx="827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1000" dirty="0" smtClean="0"/>
              <a:t>U opštom</a:t>
            </a:r>
            <a:endParaRPr lang="en-US" sz="1000" b="1" dirty="0" smtClean="0"/>
          </a:p>
          <a:p>
            <a:r>
              <a:rPr lang="bs-Latn-BA" sz="1000" dirty="0" smtClean="0">
                <a:solidFill>
                  <a:schemeClr val="bg1"/>
                </a:solidFill>
              </a:rPr>
              <a:t>obrazovanju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05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0006" y="2106340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400" dirty="0" smtClean="0">
                <a:solidFill>
                  <a:schemeClr val="bg1"/>
                </a:solidFill>
              </a:rPr>
              <a:t>Da li učitelji stranih jezika putuju vani</a:t>
            </a:r>
            <a:r>
              <a:rPr lang="en-GB" sz="1400" dirty="0" smtClean="0">
                <a:solidFill>
                  <a:schemeClr val="bg1"/>
                </a:solidFill>
              </a:rPr>
              <a:t/>
            </a:r>
            <a:br>
              <a:rPr lang="en-GB" sz="1400" dirty="0" smtClean="0">
                <a:solidFill>
                  <a:schemeClr val="bg1"/>
                </a:solidFill>
              </a:rPr>
            </a:br>
            <a:r>
              <a:rPr lang="bs-Latn-BA" sz="1400" dirty="0" smtClean="0">
                <a:solidFill>
                  <a:schemeClr val="bg1"/>
                </a:solidFill>
              </a:rPr>
              <a:t>iz profesionalnih razloga</a:t>
            </a:r>
            <a:r>
              <a:rPr lang="en-GB" sz="1400" dirty="0" smtClean="0">
                <a:solidFill>
                  <a:schemeClr val="bg1"/>
                </a:solidFill>
              </a:rPr>
              <a:t>? 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2679" y="2106340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aseline="30000">
                <a:solidFill>
                  <a:schemeClr val="bg1"/>
                </a:solidFill>
              </a:defRPr>
            </a:lvl1pPr>
          </a:lstStyle>
          <a:p>
            <a:r>
              <a:rPr lang="en-US" sz="1400" baseline="0" dirty="0" smtClean="0"/>
              <a:t>D</a:t>
            </a:r>
            <a:r>
              <a:rPr lang="bs-Latn-BA" sz="1400" baseline="0" dirty="0" smtClean="0"/>
              <a:t>a li ste znali</a:t>
            </a:r>
            <a:r>
              <a:rPr lang="en-US" sz="1400" baseline="0" dirty="0" smtClean="0"/>
              <a:t>?</a:t>
            </a:r>
            <a:endParaRPr lang="en-US" sz="1400" baseline="0" dirty="0"/>
          </a:p>
        </p:txBody>
      </p:sp>
      <p:sp>
        <p:nvSpPr>
          <p:cNvPr id="7" name="TextBox 6"/>
          <p:cNvSpPr txBox="1"/>
          <p:nvPr/>
        </p:nvSpPr>
        <p:spPr>
          <a:xfrm>
            <a:off x="5652839" y="2898428"/>
            <a:ext cx="1539554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solidFill>
                  <a:schemeClr val="bg1"/>
                </a:solidFill>
              </a:rPr>
              <a:t>5-10% </a:t>
            </a:r>
            <a:r>
              <a:rPr lang="bs-Latn-BA" sz="1050" dirty="0" smtClean="0">
                <a:solidFill>
                  <a:schemeClr val="bg1"/>
                </a:solidFill>
              </a:rPr>
              <a:t>nastavnog plana i programa</a:t>
            </a:r>
            <a:r>
              <a:rPr lang="en-GB" sz="1050" dirty="0" smtClean="0">
                <a:solidFill>
                  <a:schemeClr val="bg1"/>
                </a:solidFill>
              </a:rPr>
              <a:t> </a:t>
            </a:r>
            <a:r>
              <a:rPr lang="bs-Latn-BA" sz="1050" dirty="0" smtClean="0">
                <a:solidFill>
                  <a:schemeClr val="bg1"/>
                </a:solidFill>
              </a:rPr>
              <a:t>osnovne škole </a:t>
            </a:r>
            <a:r>
              <a:rPr lang="bs-Latn-BA" sz="1050" dirty="0">
                <a:solidFill>
                  <a:schemeClr val="bg1"/>
                </a:solidFill>
              </a:rPr>
              <a:t>je</a:t>
            </a:r>
            <a:r>
              <a:rPr lang="en-GB" sz="1050" dirty="0" smtClean="0">
                <a:solidFill>
                  <a:schemeClr val="bg1"/>
                </a:solidFill>
              </a:rPr>
              <a:t>  </a:t>
            </a:r>
            <a:r>
              <a:rPr lang="bs-Latn-BA" sz="1050" dirty="0" smtClean="0">
                <a:solidFill>
                  <a:schemeClr val="bg1"/>
                </a:solidFill>
              </a:rPr>
              <a:t>posvećeno</a:t>
            </a:r>
            <a:r>
              <a:rPr lang="en-GB" sz="1050" dirty="0" smtClean="0">
                <a:solidFill>
                  <a:schemeClr val="bg1"/>
                </a:solidFill>
              </a:rPr>
              <a:t> </a:t>
            </a:r>
            <a:r>
              <a:rPr lang="bs-Latn-BA" sz="1050" dirty="0" smtClean="0">
                <a:solidFill>
                  <a:schemeClr val="bg1"/>
                </a:solidFill>
              </a:rPr>
              <a:t>stranom jeziku</a:t>
            </a:r>
            <a:r>
              <a:rPr lang="en-GB" sz="1050" dirty="0" smtClean="0">
                <a:solidFill>
                  <a:schemeClr val="bg1"/>
                </a:solidFill>
              </a:rPr>
              <a:t> </a:t>
            </a:r>
            <a:r>
              <a:rPr lang="bs-Latn-BA" sz="1050" dirty="0" smtClean="0">
                <a:solidFill>
                  <a:schemeClr val="bg1"/>
                </a:solidFill>
              </a:rPr>
              <a:t>koji se uči</a:t>
            </a:r>
            <a:r>
              <a:rPr lang="en-GB" sz="1050" dirty="0" smtClean="0">
                <a:solidFill>
                  <a:schemeClr val="bg1"/>
                </a:solidFill>
              </a:rPr>
              <a:t> </a:t>
            </a:r>
            <a:r>
              <a:rPr lang="bs-Latn-BA" sz="1050" dirty="0" smtClean="0">
                <a:solidFill>
                  <a:schemeClr val="bg1"/>
                </a:solidFill>
              </a:rPr>
              <a:t>u EU</a:t>
            </a:r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4247" y="5418708"/>
            <a:ext cx="2880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400" dirty="0" smtClean="0">
                <a:solidFill>
                  <a:schemeClr val="bg1"/>
                </a:solidFill>
              </a:rPr>
              <a:t>Očekivani minimum</a:t>
            </a:r>
            <a:r>
              <a:rPr lang="en-GB" sz="1400" dirty="0" smtClean="0">
                <a:solidFill>
                  <a:schemeClr val="bg1"/>
                </a:solidFill>
              </a:rPr>
              <a:t> </a:t>
            </a:r>
            <a:r>
              <a:rPr lang="en-GB" sz="1400" dirty="0">
                <a:solidFill>
                  <a:schemeClr val="bg1"/>
                </a:solidFill>
              </a:rPr>
              <a:t>CEFR </a:t>
            </a:r>
            <a:r>
              <a:rPr lang="bs-Latn-BA" sz="1400" dirty="0" smtClean="0">
                <a:solidFill>
                  <a:schemeClr val="bg1"/>
                </a:solidFill>
              </a:rPr>
              <a:t>nivoa</a:t>
            </a:r>
            <a:r>
              <a:rPr lang="bs-Latn-BA" sz="1400" dirty="0">
                <a:solidFill>
                  <a:schemeClr val="bg1"/>
                </a:solidFill>
              </a:rPr>
              <a:t> </a:t>
            </a:r>
            <a:r>
              <a:rPr lang="bs-Latn-BA" sz="1400" dirty="0" smtClean="0">
                <a:solidFill>
                  <a:schemeClr val="bg1"/>
                </a:solidFill>
              </a:rPr>
              <a:t>postignuća</a:t>
            </a:r>
            <a:r>
              <a:rPr lang="en-GB" sz="1400" dirty="0" smtClean="0">
                <a:solidFill>
                  <a:schemeClr val="bg1"/>
                </a:solidFill>
              </a:rPr>
              <a:t> </a:t>
            </a:r>
            <a:r>
              <a:rPr lang="bs-Latn-BA" sz="1400" dirty="0" smtClean="0">
                <a:solidFill>
                  <a:schemeClr val="bg1"/>
                </a:solidFill>
              </a:rPr>
              <a:t>na kraju</a:t>
            </a:r>
            <a:r>
              <a:rPr lang="en-GB" sz="1400" dirty="0" smtClean="0">
                <a:solidFill>
                  <a:schemeClr val="bg1"/>
                </a:solidFill>
              </a:rPr>
              <a:t> </a:t>
            </a:r>
            <a:r>
              <a:rPr lang="bs-Latn-BA" sz="1400" dirty="0" smtClean="0">
                <a:solidFill>
                  <a:schemeClr val="bg1"/>
                </a:solidFill>
              </a:rPr>
              <a:t>opšteg  srednjoškolskog obrazovanja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271" y="6282804"/>
            <a:ext cx="12818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1400" dirty="0" smtClean="0"/>
              <a:t>Prvi strani jezik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384558" y="7269633"/>
            <a:ext cx="1005403" cy="440890"/>
          </a:xfrm>
          <a:prstGeom prst="rect">
            <a:avLst/>
          </a:prstGeom>
          <a:noFill/>
        </p:spPr>
        <p:txBody>
          <a:bodyPr wrap="none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bs-Latn-BA" sz="900" dirty="0" smtClean="0"/>
              <a:t>Očekivani</a:t>
            </a:r>
          </a:p>
          <a:p>
            <a:pPr>
              <a:lnSpc>
                <a:spcPct val="95000"/>
              </a:lnSpc>
            </a:pPr>
            <a:r>
              <a:rPr lang="bs-Latn-BA" sz="900" dirty="0"/>
              <a:t>o</a:t>
            </a:r>
            <a:r>
              <a:rPr lang="bs-Latn-BA" sz="900" dirty="0" smtClean="0"/>
              <a:t>brazovni sistem</a:t>
            </a:r>
            <a:r>
              <a:rPr lang="en-US" sz="900" dirty="0" smtClean="0"/>
              <a:t> </a:t>
            </a:r>
            <a:r>
              <a:rPr lang="en-US" sz="900" dirty="0"/>
              <a:t/>
            </a:r>
            <a:br>
              <a:rPr lang="en-US" sz="900" dirty="0"/>
            </a:br>
            <a:r>
              <a:rPr lang="en-US" sz="900" dirty="0"/>
              <a:t>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1238" y="7560364"/>
            <a:ext cx="59022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B2 </a:t>
            </a:r>
            <a:r>
              <a:rPr lang="bs-Latn-BA" sz="1050" dirty="0" smtClean="0"/>
              <a:t>nivo</a:t>
            </a:r>
            <a:endParaRPr lang="en-US" sz="1050" dirty="0"/>
          </a:p>
          <a:p>
            <a:r>
              <a:rPr lang="en-US" sz="1050" dirty="0" smtClean="0"/>
              <a:t>B1 </a:t>
            </a:r>
            <a:r>
              <a:rPr lang="bs-Latn-BA" sz="1050" dirty="0" smtClean="0"/>
              <a:t>nivo</a:t>
            </a:r>
            <a:endParaRPr lang="en-US" sz="1050" dirty="0" smtClean="0"/>
          </a:p>
          <a:p>
            <a:r>
              <a:rPr lang="en-US" sz="1050" dirty="0" smtClean="0"/>
              <a:t>A2 </a:t>
            </a:r>
            <a:r>
              <a:rPr lang="bs-Latn-BA" sz="1050" dirty="0" smtClean="0"/>
              <a:t>nivo</a:t>
            </a:r>
            <a:endParaRPr lang="en-US" sz="1050" dirty="0" smtClean="0"/>
          </a:p>
          <a:p>
            <a:endParaRPr lang="en-GB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4428704" y="6776548"/>
            <a:ext cx="151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200" dirty="0"/>
              <a:t>U</a:t>
            </a:r>
            <a:r>
              <a:rPr lang="en-GB" sz="1200" dirty="0" smtClean="0"/>
              <a:t> </a:t>
            </a:r>
            <a:r>
              <a:rPr lang="en-GB" sz="1200" b="1" dirty="0"/>
              <a:t>11 </a:t>
            </a:r>
            <a:r>
              <a:rPr lang="bs-Latn-BA" sz="1200" dirty="0" smtClean="0"/>
              <a:t>obrazovnih sistema</a:t>
            </a:r>
            <a:r>
              <a:rPr lang="en-GB" sz="1200" dirty="0" smtClean="0"/>
              <a:t>, </a:t>
            </a:r>
            <a:r>
              <a:rPr lang="bs-Latn-BA" sz="1200" dirty="0" smtClean="0"/>
              <a:t>nastavnici osnovnih škola</a:t>
            </a:r>
            <a:r>
              <a:rPr lang="en-GB" sz="1200" dirty="0" smtClean="0"/>
              <a:t> </a:t>
            </a:r>
            <a:r>
              <a:rPr lang="bs-Latn-BA" sz="1200" dirty="0" smtClean="0"/>
              <a:t>podučavaju strane jezike</a:t>
            </a:r>
            <a:r>
              <a:rPr lang="en-GB" sz="1200" dirty="0" smtClean="0"/>
              <a:t> </a:t>
            </a:r>
            <a:r>
              <a:rPr lang="bs-Latn-BA" sz="1200" dirty="0" smtClean="0"/>
              <a:t>uporedo</a:t>
            </a:r>
            <a:r>
              <a:rPr lang="en-GB" sz="1200" dirty="0" smtClean="0"/>
              <a:t> </a:t>
            </a:r>
            <a:r>
              <a:rPr lang="bs-Latn-BA" sz="1200" smtClean="0"/>
              <a:t>sa drugim predmetima </a:t>
            </a:r>
            <a:endParaRPr lang="en-GB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5580831" y="5634732"/>
            <a:ext cx="20930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1400" dirty="0">
                <a:solidFill>
                  <a:schemeClr val="bg1"/>
                </a:solidFill>
              </a:rPr>
              <a:t>U</a:t>
            </a:r>
            <a:r>
              <a:rPr lang="en-GB" sz="1400" dirty="0" smtClean="0">
                <a:solidFill>
                  <a:schemeClr val="bg1"/>
                </a:solidFill>
              </a:rPr>
              <a:t> </a:t>
            </a:r>
            <a:r>
              <a:rPr lang="en-GB" sz="1400" dirty="0">
                <a:solidFill>
                  <a:schemeClr val="bg1"/>
                </a:solidFill>
              </a:rPr>
              <a:t>EU, </a:t>
            </a:r>
            <a:r>
              <a:rPr lang="bs-Latn-BA" sz="1400" dirty="0" smtClean="0">
                <a:solidFill>
                  <a:schemeClr val="bg1"/>
                </a:solidFill>
              </a:rPr>
              <a:t>oko</a:t>
            </a:r>
            <a:r>
              <a:rPr lang="en-GB" sz="1400" dirty="0">
                <a:solidFill>
                  <a:schemeClr val="bg1"/>
                </a:solidFill>
              </a:rPr>
              <a:t/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60 </a:t>
            </a:r>
            <a:r>
              <a:rPr lang="en-GB" sz="1400" dirty="0" smtClean="0">
                <a:solidFill>
                  <a:schemeClr val="bg1"/>
                </a:solidFill>
              </a:rPr>
              <a:t>regional</a:t>
            </a:r>
            <a:r>
              <a:rPr lang="bs-Latn-BA" sz="1400" dirty="0" smtClean="0">
                <a:solidFill>
                  <a:schemeClr val="bg1"/>
                </a:solidFill>
              </a:rPr>
              <a:t>nih</a:t>
            </a:r>
            <a:r>
              <a:rPr lang="en-GB" sz="1400" dirty="0" smtClean="0">
                <a:solidFill>
                  <a:schemeClr val="bg1"/>
                </a:solidFill>
              </a:rPr>
              <a:t>/m</a:t>
            </a:r>
            <a:r>
              <a:rPr lang="bs-Latn-BA" sz="1400" dirty="0" smtClean="0">
                <a:solidFill>
                  <a:schemeClr val="bg1"/>
                </a:solidFill>
              </a:rPr>
              <a:t>a</a:t>
            </a:r>
            <a:r>
              <a:rPr lang="en-GB" sz="1400" dirty="0" smtClean="0">
                <a:solidFill>
                  <a:schemeClr val="bg1"/>
                </a:solidFill>
              </a:rPr>
              <a:t>n</a:t>
            </a:r>
            <a:r>
              <a:rPr lang="bs-Latn-BA" sz="1400" dirty="0" smtClean="0">
                <a:solidFill>
                  <a:schemeClr val="bg1"/>
                </a:solidFill>
              </a:rPr>
              <a:t>jinskih</a:t>
            </a:r>
            <a:r>
              <a:rPr lang="en-GB" sz="1400" dirty="0" smtClean="0">
                <a:solidFill>
                  <a:schemeClr val="bg1"/>
                </a:solidFill>
              </a:rPr>
              <a:t/>
            </a:r>
            <a:br>
              <a:rPr lang="en-GB" sz="1400" dirty="0" smtClean="0">
                <a:solidFill>
                  <a:schemeClr val="bg1"/>
                </a:solidFill>
              </a:rPr>
            </a:br>
            <a:r>
              <a:rPr lang="bs-Latn-BA" sz="1400" dirty="0" smtClean="0">
                <a:solidFill>
                  <a:schemeClr val="bg1"/>
                </a:solidFill>
              </a:rPr>
              <a:t>jezika</a:t>
            </a:r>
            <a:r>
              <a:rPr lang="en-GB" sz="1400" dirty="0" smtClean="0">
                <a:solidFill>
                  <a:schemeClr val="bg1"/>
                </a:solidFill>
              </a:rPr>
              <a:t> </a:t>
            </a:r>
            <a:r>
              <a:rPr lang="bs-Latn-BA" sz="1400" dirty="0" smtClean="0">
                <a:solidFill>
                  <a:schemeClr val="bg1"/>
                </a:solidFill>
              </a:rPr>
              <a:t>ima</a:t>
            </a:r>
            <a:r>
              <a:rPr lang="en-GB" sz="1400" dirty="0">
                <a:solidFill>
                  <a:schemeClr val="bg1"/>
                </a:solidFill>
              </a:rPr>
              <a:t/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bs-Latn-BA" sz="1400" dirty="0" smtClean="0">
                <a:solidFill>
                  <a:schemeClr val="bg1"/>
                </a:solidFill>
              </a:rPr>
              <a:t>zvanični</a:t>
            </a:r>
            <a:r>
              <a:rPr lang="en-GB" sz="1400" dirty="0" smtClean="0">
                <a:solidFill>
                  <a:schemeClr val="bg1"/>
                </a:solidFill>
              </a:rPr>
              <a:t> status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0271" y="7891854"/>
            <a:ext cx="13955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1400" dirty="0" smtClean="0"/>
              <a:t>Drugi strani jezik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346690" y="2970436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bs-Latn-BA" sz="800" dirty="0" smtClean="0"/>
              <a:t>Da</a:t>
            </a:r>
            <a:r>
              <a:rPr lang="fr-BE" sz="800" dirty="0" smtClean="0"/>
              <a:t>,</a:t>
            </a:r>
            <a:br>
              <a:rPr lang="fr-BE" sz="800" dirty="0" smtClean="0"/>
            </a:br>
            <a:r>
              <a:rPr lang="bs-Latn-BA" sz="800" dirty="0" smtClean="0"/>
              <a:t>kroz</a:t>
            </a:r>
            <a:r>
              <a:rPr lang="fr-BE" sz="800" dirty="0" smtClean="0"/>
              <a:t/>
            </a:r>
            <a:br>
              <a:rPr lang="fr-BE" sz="800" dirty="0" smtClean="0"/>
            </a:br>
            <a:r>
              <a:rPr lang="fr-BE" sz="800" dirty="0" smtClean="0"/>
              <a:t>EU</a:t>
            </a:r>
            <a:br>
              <a:rPr lang="fr-BE" sz="800" dirty="0" smtClean="0"/>
            </a:br>
            <a:r>
              <a:rPr lang="fr-BE" sz="800" dirty="0" smtClean="0"/>
              <a:t>p</a:t>
            </a:r>
            <a:r>
              <a:rPr lang="bs-Latn-BA" sz="800" dirty="0" smtClean="0"/>
              <a:t>rograme</a:t>
            </a:r>
            <a:endParaRPr lang="en-GB" sz="800" dirty="0"/>
          </a:p>
        </p:txBody>
      </p:sp>
      <p:sp>
        <p:nvSpPr>
          <p:cNvPr id="17" name="TextBox 16"/>
          <p:cNvSpPr txBox="1"/>
          <p:nvPr/>
        </p:nvSpPr>
        <p:spPr>
          <a:xfrm>
            <a:off x="1509369" y="2970436"/>
            <a:ext cx="5934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bs-Latn-BA" sz="800" dirty="0" smtClean="0"/>
              <a:t>Da</a:t>
            </a:r>
            <a:r>
              <a:rPr lang="fr-BE" sz="800" dirty="0" smtClean="0"/>
              <a:t>,</a:t>
            </a:r>
            <a:br>
              <a:rPr lang="fr-BE" sz="800" dirty="0" smtClean="0"/>
            </a:br>
            <a:r>
              <a:rPr lang="bs-Latn-BA" sz="800" dirty="0" smtClean="0"/>
              <a:t>bez</a:t>
            </a:r>
            <a:r>
              <a:rPr lang="fr-BE" sz="800" dirty="0" smtClean="0"/>
              <a:t/>
            </a:r>
            <a:br>
              <a:rPr lang="fr-BE" sz="800" dirty="0" smtClean="0"/>
            </a:br>
            <a:r>
              <a:rPr lang="fr-BE" sz="800" dirty="0" smtClean="0"/>
              <a:t>EU</a:t>
            </a:r>
            <a:br>
              <a:rPr lang="fr-BE" sz="800" dirty="0" smtClean="0"/>
            </a:br>
            <a:r>
              <a:rPr lang="bs-Latn-BA" sz="800" dirty="0" smtClean="0"/>
              <a:t>programa</a:t>
            </a:r>
            <a:endParaRPr lang="en-GB" sz="800" dirty="0"/>
          </a:p>
        </p:txBody>
      </p:sp>
      <p:sp>
        <p:nvSpPr>
          <p:cNvPr id="18" name="TextBox 17"/>
          <p:cNvSpPr txBox="1"/>
          <p:nvPr/>
        </p:nvSpPr>
        <p:spPr>
          <a:xfrm>
            <a:off x="3107079" y="2970436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bs-Latn-BA" sz="800" dirty="0" smtClean="0"/>
              <a:t>NE</a:t>
            </a:r>
            <a:endParaRPr lang="en-GB" sz="800" dirty="0"/>
          </a:p>
        </p:txBody>
      </p:sp>
      <p:sp>
        <p:nvSpPr>
          <p:cNvPr id="19" name="TextBox 18"/>
          <p:cNvSpPr txBox="1"/>
          <p:nvPr/>
        </p:nvSpPr>
        <p:spPr>
          <a:xfrm>
            <a:off x="5076775" y="8443044"/>
            <a:ext cx="1717137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1050" dirty="0" smtClean="0"/>
              <a:t>Za više informacija</a:t>
            </a:r>
            <a:endParaRPr lang="en-GB" sz="1050" dirty="0"/>
          </a:p>
          <a:p>
            <a:r>
              <a:rPr lang="bs-Latn-BA" sz="1050" dirty="0"/>
              <a:t>p</a:t>
            </a:r>
            <a:r>
              <a:rPr lang="bs-Latn-BA" sz="1050" dirty="0" smtClean="0"/>
              <a:t>ročitajte Eurydice izvještaj</a:t>
            </a:r>
            <a:r>
              <a:rPr lang="en-GB" sz="1050" dirty="0" smtClean="0"/>
              <a:t>:</a:t>
            </a:r>
            <a:endParaRPr lang="en-GB" sz="1050" dirty="0"/>
          </a:p>
          <a:p>
            <a:r>
              <a:rPr lang="bs-Latn-BA" sz="1050" dirty="0" smtClean="0"/>
              <a:t>,,</a:t>
            </a:r>
            <a:r>
              <a:rPr lang="en-GB" sz="1050" dirty="0" smtClean="0"/>
              <a:t>Key </a:t>
            </a:r>
            <a:r>
              <a:rPr lang="en-GB" sz="1050" dirty="0"/>
              <a:t>Data on Teaching</a:t>
            </a:r>
          </a:p>
          <a:p>
            <a:r>
              <a:rPr lang="en-GB" sz="1050" dirty="0"/>
              <a:t>Languages at School</a:t>
            </a:r>
          </a:p>
          <a:p>
            <a:r>
              <a:rPr lang="en-GB" sz="1050" dirty="0"/>
              <a:t>in Europe </a:t>
            </a:r>
            <a:r>
              <a:rPr lang="en-GB" sz="1050" dirty="0" smtClean="0"/>
              <a:t>2017</a:t>
            </a:r>
            <a:r>
              <a:rPr lang="bs-Latn-BA" sz="1050" dirty="0" smtClean="0"/>
              <a:t>‘‘</a:t>
            </a:r>
            <a:endParaRPr lang="en-GB" sz="1050" dirty="0"/>
          </a:p>
        </p:txBody>
      </p:sp>
      <p:sp>
        <p:nvSpPr>
          <p:cNvPr id="20" name="TextBox 19"/>
          <p:cNvSpPr txBox="1"/>
          <p:nvPr/>
        </p:nvSpPr>
        <p:spPr>
          <a:xfrm>
            <a:off x="5076775" y="9652372"/>
            <a:ext cx="15712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/>
                </a:solidFill>
              </a:rPr>
              <a:t>http://</a:t>
            </a:r>
            <a:r>
              <a:rPr lang="en-GB" sz="900" dirty="0" err="1">
                <a:solidFill>
                  <a:schemeClr val="bg1"/>
                </a:solidFill>
              </a:rPr>
              <a:t>ec.europa.eu</a:t>
            </a:r>
            <a:r>
              <a:rPr lang="en-GB" sz="900" dirty="0">
                <a:solidFill>
                  <a:schemeClr val="bg1"/>
                </a:solidFill>
              </a:rPr>
              <a:t>/</a:t>
            </a:r>
            <a:r>
              <a:rPr lang="en-GB" sz="900" dirty="0" err="1">
                <a:solidFill>
                  <a:schemeClr val="bg1"/>
                </a:solidFill>
              </a:rPr>
              <a:t>eurydice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6295" y="9567680"/>
            <a:ext cx="612668" cy="184666"/>
          </a:xfrm>
          <a:prstGeom prst="rect">
            <a:avLst/>
          </a:prstGeom>
          <a:noFill/>
        </p:spPr>
        <p:txBody>
          <a:bodyPr wrap="none" tIns="0" rtlCol="0">
            <a:spAutoFit/>
          </a:bodyPr>
          <a:lstStyle/>
          <a:p>
            <a:r>
              <a:rPr lang="bs-Latn-BA" sz="900" dirty="0" smtClean="0">
                <a:solidFill>
                  <a:srgbClr val="0070C0"/>
                </a:solidFill>
              </a:rPr>
              <a:t>   pečetni</a:t>
            </a:r>
            <a:endParaRPr lang="en-GB" sz="900" dirty="0">
              <a:solidFill>
                <a:srgbClr val="0070C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96236" y="9567680"/>
            <a:ext cx="580608" cy="184666"/>
          </a:xfrm>
          <a:prstGeom prst="rect">
            <a:avLst/>
          </a:prstGeom>
          <a:noFill/>
        </p:spPr>
        <p:txBody>
          <a:bodyPr wrap="none" tIns="0" rtlCol="0">
            <a:spAutoFit/>
          </a:bodyPr>
          <a:lstStyle/>
          <a:p>
            <a:r>
              <a:rPr lang="bs-Latn-BA" sz="900" dirty="0" smtClean="0">
                <a:solidFill>
                  <a:srgbClr val="0070C0"/>
                </a:solidFill>
              </a:rPr>
              <a:t>   srednji</a:t>
            </a:r>
            <a:endParaRPr lang="en-GB" sz="900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24447" y="9567680"/>
            <a:ext cx="607859" cy="184666"/>
          </a:xfrm>
          <a:prstGeom prst="rect">
            <a:avLst/>
          </a:prstGeom>
          <a:noFill/>
        </p:spPr>
        <p:txBody>
          <a:bodyPr wrap="none" tIns="0" rtlCol="0">
            <a:spAutoFit/>
          </a:bodyPr>
          <a:lstStyle/>
          <a:p>
            <a:r>
              <a:rPr lang="bs-Latn-BA" sz="900" dirty="0" smtClean="0">
                <a:solidFill>
                  <a:srgbClr val="0070C0"/>
                </a:solidFill>
              </a:rPr>
              <a:t>napredni</a:t>
            </a:r>
            <a:endParaRPr lang="en-GB" sz="900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1314252"/>
            <a:ext cx="7561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400" b="1" dirty="0" smtClean="0"/>
              <a:t>Strani jezici u evropskim školama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24535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223</Words>
  <Application>Microsoft Office PowerPoint</Application>
  <PresentationFormat>Custom</PresentationFormat>
  <Paragraphs>57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Office Theme</vt:lpstr>
      <vt:lpstr>1_Office Theme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BREL Patrice (EACEA)</dc:creator>
  <cp:lastModifiedBy>Saša Pardo</cp:lastModifiedBy>
  <cp:revision>37</cp:revision>
  <dcterms:created xsi:type="dcterms:W3CDTF">2017-09-26T05:20:38Z</dcterms:created>
  <dcterms:modified xsi:type="dcterms:W3CDTF">2017-10-03T13:26:45Z</dcterms:modified>
</cp:coreProperties>
</file>